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handoutMasterIdLst>
    <p:handoutMasterId r:id="rId30"/>
  </p:handoutMasterIdLst>
  <p:sldIdLst>
    <p:sldId id="256" r:id="rId5"/>
    <p:sldId id="269" r:id="rId6"/>
    <p:sldId id="260" r:id="rId7"/>
    <p:sldId id="268" r:id="rId8"/>
    <p:sldId id="270" r:id="rId9"/>
    <p:sldId id="271" r:id="rId10"/>
    <p:sldId id="272" r:id="rId11"/>
    <p:sldId id="273" r:id="rId12"/>
    <p:sldId id="274" r:id="rId13"/>
    <p:sldId id="275" r:id="rId14"/>
    <p:sldId id="276" r:id="rId15"/>
    <p:sldId id="277" r:id="rId16"/>
    <p:sldId id="278" r:id="rId17"/>
    <p:sldId id="286" r:id="rId18"/>
    <p:sldId id="287" r:id="rId19"/>
    <p:sldId id="279" r:id="rId20"/>
    <p:sldId id="288" r:id="rId21"/>
    <p:sldId id="280" r:id="rId22"/>
    <p:sldId id="282" r:id="rId23"/>
    <p:sldId id="281" r:id="rId24"/>
    <p:sldId id="283" r:id="rId25"/>
    <p:sldId id="284" r:id="rId26"/>
    <p:sldId id="285"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3/20/2023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3/20/2023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24</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3/20/2023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3/20/2023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0" y="10"/>
            <a:ext cx="12191980" cy="6857990"/>
          </a:xfrm>
          <a:prstGeom prst="rect">
            <a:avLst/>
          </a:prstGeom>
        </p:spPr>
      </p:pic>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Rectangle 3"/>
          <p:cNvSpPr/>
          <p:nvPr/>
        </p:nvSpPr>
        <p:spPr>
          <a:xfrm>
            <a:off x="1124829" y="656824"/>
            <a:ext cx="10474668" cy="1112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rgbClr val="002060"/>
                </a:solidFill>
                <a:latin typeface="Arial Black" panose="020B0A04020102020204" pitchFamily="34" charset="0"/>
              </a:rPr>
              <a:t>PROVIDING DATA PRIVACY  OF E- HEATHCARE DATA</a:t>
            </a:r>
          </a:p>
          <a:p>
            <a:pPr algn="ctr"/>
            <a:r>
              <a:rPr lang="en-IN" sz="2800" b="1" dirty="0" err="1">
                <a:solidFill>
                  <a:srgbClr val="C00000"/>
                </a:solidFill>
                <a:latin typeface="Arial Black" panose="020B0A04020102020204" pitchFamily="34" charset="0"/>
              </a:rPr>
              <a:t>BTech</a:t>
            </a:r>
            <a:r>
              <a:rPr lang="en-IN" sz="2800" b="1" dirty="0">
                <a:solidFill>
                  <a:srgbClr val="C00000"/>
                </a:solidFill>
                <a:latin typeface="Arial Black" panose="020B0A04020102020204" pitchFamily="34" charset="0"/>
              </a:rPr>
              <a:t> in Information Technology </a:t>
            </a:r>
          </a:p>
          <a:p>
            <a:pPr algn="ctr"/>
            <a:endParaRPr lang="en-IN" dirty="0"/>
          </a:p>
        </p:txBody>
      </p:sp>
      <p:sp>
        <p:nvSpPr>
          <p:cNvPr id="6" name="Subtitle 5"/>
          <p:cNvSpPr>
            <a:spLocks noGrp="1"/>
          </p:cNvSpPr>
          <p:nvPr>
            <p:ph type="subTitle" idx="1"/>
          </p:nvPr>
        </p:nvSpPr>
        <p:spPr>
          <a:xfrm>
            <a:off x="4310278" y="4837180"/>
            <a:ext cx="3185225" cy="889335"/>
          </a:xfrm>
        </p:spPr>
        <p:txBody>
          <a:bodyPr>
            <a:normAutofit/>
          </a:bodyPr>
          <a:lstStyle/>
          <a:p>
            <a:r>
              <a:rPr lang="en-US" dirty="0">
                <a:solidFill>
                  <a:srgbClr val="002060"/>
                </a:solidFill>
              </a:rPr>
              <a:t> </a:t>
            </a:r>
            <a:r>
              <a:rPr lang="en-US" dirty="0">
                <a:solidFill>
                  <a:srgbClr val="002060"/>
                </a:solidFill>
                <a:latin typeface="Arial Black" pitchFamily="34" charset="0"/>
              </a:rPr>
              <a:t>Guided By </a:t>
            </a:r>
            <a:r>
              <a:rPr lang="en-US" dirty="0">
                <a:solidFill>
                  <a:schemeClr val="tx1">
                    <a:lumMod val="65000"/>
                    <a:lumOff val="35000"/>
                  </a:schemeClr>
                </a:solidFill>
                <a:latin typeface="Arial Black" pitchFamily="34" charset="0"/>
              </a:rPr>
              <a:t>:-</a:t>
            </a:r>
          </a:p>
          <a:p>
            <a:r>
              <a:rPr lang="en-US" sz="1400" dirty="0"/>
              <a:t>  </a:t>
            </a:r>
            <a:r>
              <a:rPr lang="en-US" sz="1800" b="1" u="sng" dirty="0"/>
              <a:t>SAYANTANI SAHA</a:t>
            </a:r>
            <a:endParaRPr lang="en-IN" sz="1800" b="1" u="sng" dirty="0"/>
          </a:p>
        </p:txBody>
      </p:sp>
      <p:sp>
        <p:nvSpPr>
          <p:cNvPr id="8" name="Subtitle 2">
            <a:extLst>
              <a:ext uri="{FF2B5EF4-FFF2-40B4-BE49-F238E27FC236}">
                <a16:creationId xmlns:a16="http://schemas.microsoft.com/office/drawing/2014/main" id="{B4CA222A-88BC-48F4-9AE8-2115B7D1E6DC}"/>
              </a:ext>
            </a:extLst>
          </p:cNvPr>
          <p:cNvSpPr>
            <a:spLocks noGrp="1"/>
          </p:cNvSpPr>
          <p:nvPr>
            <p:ph type="ctrTitle"/>
          </p:nvPr>
        </p:nvSpPr>
        <p:spPr>
          <a:xfrm>
            <a:off x="1464056" y="2495613"/>
            <a:ext cx="8826500" cy="2341562"/>
          </a:xfrm>
        </p:spPr>
        <p:txBody>
          <a:bodyPr>
            <a:noAutofit/>
          </a:bodyPr>
          <a:lstStyle/>
          <a:p>
            <a:r>
              <a:rPr lang="en-IN" sz="3200" dirty="0">
                <a:solidFill>
                  <a:srgbClr val="CC3300"/>
                </a:solidFill>
              </a:rPr>
              <a:t>                           </a:t>
            </a:r>
            <a:r>
              <a:rPr lang="en-IN" sz="3200" b="1" dirty="0">
                <a:solidFill>
                  <a:schemeClr val="bg1">
                    <a:lumMod val="95000"/>
                    <a:lumOff val="5000"/>
                  </a:schemeClr>
                </a:solidFill>
              </a:rPr>
              <a:t>PRESENTED BY</a:t>
            </a:r>
          </a:p>
          <a:p>
            <a:endParaRPr lang="en-IN" sz="1200" dirty="0"/>
          </a:p>
          <a:p>
            <a:endParaRPr lang="en-IN" sz="1200" dirty="0"/>
          </a:p>
          <a:p>
            <a:r>
              <a:rPr lang="en-IN" sz="1200" dirty="0">
                <a:latin typeface="Bahnschrift SemiLight SemiConde" pitchFamily="34" charset="0"/>
              </a:rPr>
              <a:t>	</a:t>
            </a:r>
            <a:r>
              <a:rPr lang="en-IN" sz="1800" u="sng" dirty="0">
                <a:solidFill>
                  <a:schemeClr val="accent2"/>
                </a:solidFill>
                <a:latin typeface="Bahnschrift SemiLight SemiConde" pitchFamily="34" charset="0"/>
              </a:rPr>
              <a:t>SUBHAJIT GHOSH</a:t>
            </a:r>
            <a:r>
              <a:rPr lang="en-IN" sz="1800" dirty="0">
                <a:solidFill>
                  <a:schemeClr val="accent2"/>
                </a:solidFill>
                <a:latin typeface="Bahnschrift SemiLight SemiConde" pitchFamily="34" charset="0"/>
              </a:rPr>
              <a:t>  </a:t>
            </a:r>
            <a:r>
              <a:rPr lang="en-IN" sz="1800" dirty="0">
                <a:latin typeface="Bahnschrift SemiLight SemiConde" pitchFamily="34" charset="0"/>
              </a:rPr>
              <a:t>Roll: 10000220058   Reg.:20100010022005</a:t>
            </a:r>
          </a:p>
          <a:p>
            <a:endParaRPr lang="en-IN" sz="1800" dirty="0">
              <a:latin typeface="Bahnschrift SemiLight SemiConde" pitchFamily="34" charset="0"/>
            </a:endParaRPr>
          </a:p>
          <a:p>
            <a:r>
              <a:rPr lang="en-IN" sz="1800" dirty="0">
                <a:latin typeface="Bahnschrift SemiLight SemiConde" pitchFamily="34" charset="0"/>
              </a:rPr>
              <a:t>	</a:t>
            </a:r>
            <a:r>
              <a:rPr lang="en-IN" sz="1800" u="sng" dirty="0">
                <a:solidFill>
                  <a:schemeClr val="accent2"/>
                </a:solidFill>
                <a:latin typeface="Bahnschrift SemiLight SemiConde" pitchFamily="34" charset="0"/>
              </a:rPr>
              <a:t>JOTIRMAY SIKDAR</a:t>
            </a:r>
            <a:r>
              <a:rPr lang="en-IN" sz="1800" dirty="0">
                <a:solidFill>
                  <a:schemeClr val="accent2"/>
                </a:solidFill>
                <a:latin typeface="Bahnschrift SemiLight SemiConde" pitchFamily="34" charset="0"/>
              </a:rPr>
              <a:t>  </a:t>
            </a:r>
            <a:r>
              <a:rPr lang="en-IN" sz="1800" dirty="0">
                <a:latin typeface="Bahnschrift SemiLight SemiConde" pitchFamily="34" charset="0"/>
              </a:rPr>
              <a:t>Roll:10000220060 Reg.:201000100220007</a:t>
            </a:r>
          </a:p>
          <a:p>
            <a:endParaRPr lang="en-IN" sz="1800" dirty="0">
              <a:latin typeface="Bahnschrift SemiLight SemiConde" pitchFamily="34" charset="0"/>
            </a:endParaRPr>
          </a:p>
          <a:p>
            <a:r>
              <a:rPr lang="en-IN" sz="1800" dirty="0">
                <a:latin typeface="Bahnschrift SemiLight SemiConde" pitchFamily="34" charset="0"/>
              </a:rPr>
              <a:t>	</a:t>
            </a:r>
            <a:r>
              <a:rPr lang="en-IN" sz="1800" u="sng" dirty="0">
                <a:solidFill>
                  <a:schemeClr val="accent2"/>
                </a:solidFill>
                <a:latin typeface="Bahnschrift SemiLight SemiConde" pitchFamily="34" charset="0"/>
              </a:rPr>
              <a:t>RAJIB KUMAR MAJUMDER</a:t>
            </a:r>
            <a:r>
              <a:rPr lang="en-IN" sz="1800" dirty="0">
                <a:solidFill>
                  <a:schemeClr val="accent2"/>
                </a:solidFill>
                <a:latin typeface="Bahnschrift SemiLight SemiConde" pitchFamily="34" charset="0"/>
              </a:rPr>
              <a:t>  </a:t>
            </a:r>
            <a:r>
              <a:rPr lang="en-IN" sz="1800" dirty="0">
                <a:latin typeface="Bahnschrift SemiLight SemiConde" pitchFamily="34" charset="0"/>
              </a:rPr>
              <a:t>Roll: 10000219024  Reg.: 030957</a:t>
            </a:r>
          </a:p>
          <a:p>
            <a:endParaRPr lang="en-IN" sz="1800" dirty="0">
              <a:latin typeface="Bahnschrift SemiLight SemiConde" pitchFamily="34" charset="0"/>
            </a:endParaRPr>
          </a:p>
          <a:p>
            <a:r>
              <a:rPr lang="en-IN" sz="1800" dirty="0">
                <a:latin typeface="Bahnschrift SemiLight SemiConde" pitchFamily="34" charset="0"/>
              </a:rPr>
              <a:t>	</a:t>
            </a:r>
            <a:r>
              <a:rPr lang="en-IN" sz="1800" u="sng" dirty="0">
                <a:solidFill>
                  <a:schemeClr val="accent2"/>
                </a:solidFill>
                <a:latin typeface="Bahnschrift SemiLight SemiConde" pitchFamily="34" charset="0"/>
              </a:rPr>
              <a:t>SAPTARSHI MONDAL</a:t>
            </a:r>
            <a:r>
              <a:rPr lang="en-IN" sz="1800" dirty="0">
                <a:solidFill>
                  <a:schemeClr val="accent2"/>
                </a:solidFill>
                <a:latin typeface="Bahnschrift SemiLight SemiConde" pitchFamily="34" charset="0"/>
              </a:rPr>
              <a:t>  </a:t>
            </a:r>
            <a:r>
              <a:rPr lang="en-IN" sz="1800" dirty="0">
                <a:latin typeface="Bahnschrift SemiLight SemiConde" pitchFamily="34" charset="0"/>
              </a:rPr>
              <a:t>Roll: 10000219074    Reg.: 043001</a:t>
            </a:r>
            <a:endParaRPr lang="en-US" sz="1800" dirty="0"/>
          </a:p>
        </p:txBody>
      </p:sp>
      <p:sp>
        <p:nvSpPr>
          <p:cNvPr id="7" name="Rectangle 6"/>
          <p:cNvSpPr/>
          <p:nvPr/>
        </p:nvSpPr>
        <p:spPr>
          <a:xfrm>
            <a:off x="1549747" y="5839640"/>
            <a:ext cx="9092485" cy="1056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75000"/>
                  </a:schemeClr>
                </a:solidFill>
                <a:latin typeface="Arial Black" panose="020B0A04020102020204" pitchFamily="34" charset="0"/>
              </a:rPr>
              <a:t>Department of Information Technology.</a:t>
            </a:r>
          </a:p>
          <a:p>
            <a:pPr algn="ctr"/>
            <a:r>
              <a:rPr lang="en-IN" b="1" dirty="0" err="1">
                <a:solidFill>
                  <a:schemeClr val="bg2">
                    <a:lumMod val="75000"/>
                  </a:schemeClr>
                </a:solidFill>
                <a:latin typeface="Arial Black" panose="020B0A04020102020204" pitchFamily="34" charset="0"/>
              </a:rPr>
              <a:t>Maulana</a:t>
            </a:r>
            <a:r>
              <a:rPr lang="en-IN" b="1" dirty="0">
                <a:solidFill>
                  <a:schemeClr val="bg2">
                    <a:lumMod val="75000"/>
                  </a:schemeClr>
                </a:solidFill>
                <a:latin typeface="Arial Black" panose="020B0A04020102020204" pitchFamily="34" charset="0"/>
              </a:rPr>
              <a:t> </a:t>
            </a:r>
            <a:r>
              <a:rPr lang="en-IN" b="1" dirty="0" err="1">
                <a:solidFill>
                  <a:schemeClr val="bg2">
                    <a:lumMod val="75000"/>
                  </a:schemeClr>
                </a:solidFill>
                <a:latin typeface="Arial Black" panose="020B0A04020102020204" pitchFamily="34" charset="0"/>
              </a:rPr>
              <a:t>Abul</a:t>
            </a:r>
            <a:r>
              <a:rPr lang="en-IN" b="1" dirty="0">
                <a:solidFill>
                  <a:schemeClr val="bg2">
                    <a:lumMod val="75000"/>
                  </a:schemeClr>
                </a:solidFill>
                <a:latin typeface="Arial Black" panose="020B0A04020102020204" pitchFamily="34" charset="0"/>
              </a:rPr>
              <a:t> </a:t>
            </a:r>
            <a:r>
              <a:rPr lang="en-IN" b="1" dirty="0" err="1">
                <a:solidFill>
                  <a:schemeClr val="bg2">
                    <a:lumMod val="75000"/>
                  </a:schemeClr>
                </a:solidFill>
                <a:latin typeface="Arial Black" panose="020B0A04020102020204" pitchFamily="34" charset="0"/>
              </a:rPr>
              <a:t>Kalam</a:t>
            </a:r>
            <a:r>
              <a:rPr lang="en-IN" b="1" dirty="0">
                <a:solidFill>
                  <a:schemeClr val="bg2">
                    <a:lumMod val="75000"/>
                  </a:schemeClr>
                </a:solidFill>
                <a:latin typeface="Arial Black" panose="020B0A04020102020204" pitchFamily="34" charset="0"/>
              </a:rPr>
              <a:t> Azad University Technology, West Bengal, India </a:t>
            </a:r>
            <a:endParaRPr lang="en-IN" dirty="0">
              <a:solidFill>
                <a:schemeClr val="bg2">
                  <a:lumMod val="75000"/>
                </a:schemeClr>
              </a:solidFill>
              <a:latin typeface="Arial Black" panose="020B0A04020102020204" pitchFamily="34" charset="0"/>
            </a:endParaRPr>
          </a:p>
          <a:p>
            <a:pPr algn="ctr"/>
            <a:endParaRPr lang="en-IN" dirty="0">
              <a:solidFill>
                <a:schemeClr val="bg2">
                  <a:lumMod val="75000"/>
                </a:schemeClr>
              </a:solidFill>
            </a:endParaRPr>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55679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320980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47091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387167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EBA7A-E2B5-9147-8330-472C10689B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1309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FFFA4-A7FB-A905-8A3A-1FD57D6E66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794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E30582-B54E-CFE2-A1F6-DDCE2A9124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3860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15EF7-F203-5DC4-8D25-58AEEAEDE6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7851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49504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9FBB5-B216-3EE6-AD8D-7C0EFC6C0A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643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851804"/>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4400" b="1" u="sng" dirty="0">
                <a:latin typeface="Times New Roman" panose="02020603050405020304" pitchFamily="18" charset="0"/>
                <a:cs typeface="Times New Roman" panose="02020603050405020304" pitchFamily="18" charset="0"/>
              </a:rPr>
              <a:t>Motivation</a:t>
            </a:r>
            <a:endParaRPr lang="en-US" dirty="0"/>
          </a:p>
        </p:txBody>
      </p:sp>
      <p:pic>
        <p:nvPicPr>
          <p:cNvPr id="18" name="Picture 17">
            <a:extLst>
              <a:ext uri="{FF2B5EF4-FFF2-40B4-BE49-F238E27FC236}">
                <a16:creationId xmlns:a16="http://schemas.microsoft.com/office/drawing/2014/main" id="{D4405318-CC16-40AE-BFE1-B9E42D20D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898" y="10"/>
            <a:ext cx="598510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07854" y="1705188"/>
            <a:ext cx="4589150" cy="4195481"/>
          </a:xfrm>
        </p:spPr>
        <p:txBody>
          <a:bodyPr/>
          <a:lstStyle/>
          <a:p>
            <a:r>
              <a:rPr lang="en-IN" dirty="0"/>
              <a:t> We chose this project because working in healthcare will allow us to reach our aspirations to help others, earning a wage in the meantime. </a:t>
            </a:r>
          </a:p>
          <a:p>
            <a:r>
              <a:rPr lang="en-IN" dirty="0"/>
              <a:t>We can help bring a new life to the earth or save another life from ending. Working in healthcare, directly or indirectly to another person, we will be changing lives and impacting families.</a:t>
            </a:r>
          </a:p>
          <a:p>
            <a:endParaRPr lang="en-IN" dirty="0"/>
          </a:p>
          <a:p>
            <a:endParaRPr lang="en-IN" dirty="0"/>
          </a:p>
        </p:txBody>
      </p:sp>
    </p:spTree>
    <p:extLst>
      <p:ext uri="{BB962C8B-B14F-4D97-AF65-F5344CB8AC3E}">
        <p14:creationId xmlns:p14="http://schemas.microsoft.com/office/powerpoint/2010/main" val="233388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B5EA7-CF27-25D0-7F21-080E2EC94C7D}"/>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400399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D3F900-CCD9-E112-0FB8-091CAB24B1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838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FDAD8-A367-AFFD-6AEC-E9A747E955AF}"/>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113159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191793" cy="1079868"/>
          </a:xfrm>
        </p:spPr>
        <p:txBody>
          <a:bodyPr/>
          <a:lstStyle/>
          <a:p>
            <a:r>
              <a:rPr lang="en-US" sz="4400" b="1" u="sng" dirty="0">
                <a:latin typeface="Times New Roman" panose="02020603050405020304" pitchFamily="18" charset="0"/>
                <a:cs typeface="Times New Roman" panose="02020603050405020304" pitchFamily="18" charset="0"/>
              </a:rPr>
              <a:t>Conclusion</a:t>
            </a:r>
            <a:br>
              <a:rPr lang="en-IN" sz="4400" b="1" u="sng"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646111" y="1911251"/>
            <a:ext cx="8946541" cy="4195481"/>
          </a:xfrm>
        </p:spPr>
        <p:txBody>
          <a:bodyPr/>
          <a:lstStyle/>
          <a:p>
            <a:r>
              <a:rPr lang="en-US" dirty="0"/>
              <a:t>E-Health in the home is a potent, powerful and rich technology that offers significant benefits for many stakeholders. </a:t>
            </a:r>
          </a:p>
          <a:p>
            <a:r>
              <a:rPr lang="en-US" dirty="0"/>
              <a:t>We need to be sure, however, that when embracing this technology the elderly patient is not simply seen as another component in the "system“.</a:t>
            </a:r>
          </a:p>
          <a:p>
            <a:r>
              <a:rPr lang="en-US" dirty="0"/>
              <a:t>Individual patient needs and views regarding homecare and their health, safety, dignity, respect and fears must be listened to. With some limited exceptions, others cannot make assumptions in this personal and sensitive area.</a:t>
            </a:r>
          </a:p>
          <a:p>
            <a:endParaRPr lang="en-IN" dirty="0"/>
          </a:p>
        </p:txBody>
      </p:sp>
    </p:spTree>
    <p:extLst>
      <p:ext uri="{BB962C8B-B14F-4D97-AF65-F5344CB8AC3E}">
        <p14:creationId xmlns:p14="http://schemas.microsoft.com/office/powerpoint/2010/main" val="843551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13160" y="897349"/>
            <a:ext cx="5877036" cy="738270"/>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3600" b="1" u="sng" dirty="0">
                <a:latin typeface="Times New Roman" panose="02020603050405020304" pitchFamily="18" charset="0"/>
                <a:ea typeface="Times New Roman" panose="02020603050405020304" pitchFamily="18" charset="0"/>
              </a:rPr>
              <a:t>Literature Review</a:t>
            </a:r>
            <a:br>
              <a:rPr lang="en-IN" sz="3200" u="sng" dirty="0"/>
            </a:br>
            <a:endParaRPr lang="ru-RU" sz="3200" dirty="0"/>
          </a:p>
        </p:txBody>
      </p:sp>
      <p:sp>
        <p:nvSpPr>
          <p:cNvPr id="3" name="Content Placeholder 2"/>
          <p:cNvSpPr>
            <a:spLocks noGrp="1"/>
          </p:cNvSpPr>
          <p:nvPr>
            <p:ph idx="1"/>
          </p:nvPr>
        </p:nvSpPr>
        <p:spPr>
          <a:xfrm>
            <a:off x="691189" y="1833977"/>
            <a:ext cx="6778558" cy="4195481"/>
          </a:xfrm>
        </p:spPr>
        <p:txBody>
          <a:bodyPr/>
          <a:lstStyle/>
          <a:p>
            <a:r>
              <a:rPr lang="en-IN" dirty="0"/>
              <a:t>Digital health has the potential to prevent disease and lower healthcare costs, while helping patients monitor and manage chronic conditions.</a:t>
            </a:r>
          </a:p>
          <a:p>
            <a:r>
              <a:rPr lang="en-IN" dirty="0"/>
              <a:t>It can also tailor medicine for individual patients &amp; healthcare providers also can benefit from advances in digital health. </a:t>
            </a:r>
          </a:p>
          <a:p>
            <a:r>
              <a:rPr lang="en-IN" dirty="0"/>
              <a:t>Digital tools give healthcare providers an extensive view of patient health by significantly increasing access to health data and giving patients greater control over their health. The result is increased efficiency and improved medical outcomes</a:t>
            </a:r>
            <a:r>
              <a:rPr lang="en-IN" dirty="0">
                <a:solidFill>
                  <a:srgbClr val="00B050"/>
                </a:solidFill>
              </a:rPr>
              <a:t>.</a:t>
            </a:r>
          </a:p>
          <a:p>
            <a:endParaRPr lang="en-US" dirty="0"/>
          </a:p>
        </p:txBody>
      </p:sp>
    </p:spTree>
    <p:extLst>
      <p:ext uri="{BB962C8B-B14F-4D97-AF65-F5344CB8AC3E}">
        <p14:creationId xmlns:p14="http://schemas.microsoft.com/office/powerpoint/2010/main" val="7028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790541" y="1450259"/>
            <a:ext cx="3753599" cy="3807541"/>
          </a:xfrm>
        </p:spPr>
        <p:txBody>
          <a:bodyPr vert="horz" lIns="91440" tIns="45720" rIns="91440" bIns="45720" rtlCol="0" anchor="t">
            <a:normAutofit fontScale="90000"/>
          </a:bodyPr>
          <a:lstStyle/>
          <a:p>
            <a:r>
              <a:rPr lang="en-IN" sz="3600" b="1" u="sng" dirty="0">
                <a:solidFill>
                  <a:schemeClr val="tx1"/>
                </a:solidFill>
              </a:rPr>
              <a:t>PROPOSED METHOD</a:t>
            </a:r>
            <a:r>
              <a:rPr lang="en-IN" sz="3600" dirty="0">
                <a:solidFill>
                  <a:schemeClr val="tx1"/>
                </a:solidFill>
              </a:rPr>
              <a:t>:</a:t>
            </a:r>
            <a:br>
              <a:rPr lang="en-IN" sz="3600" dirty="0">
                <a:solidFill>
                  <a:schemeClr val="bg2">
                    <a:lumMod val="10000"/>
                  </a:schemeClr>
                </a:solidFill>
              </a:rPr>
            </a:br>
            <a:br>
              <a:rPr lang="en-IN" sz="3600" dirty="0">
                <a:solidFill>
                  <a:schemeClr val="bg2">
                    <a:lumMod val="10000"/>
                  </a:schemeClr>
                </a:solidFill>
              </a:rPr>
            </a:br>
            <a:r>
              <a:rPr lang="en-IN" sz="1400" dirty="0"/>
              <a:t> To collect most of the information about hospitality and medical services:</a:t>
            </a:r>
            <a:br>
              <a:rPr lang="en-IN" sz="1400" dirty="0"/>
            </a:br>
            <a:br>
              <a:rPr lang="en-IN" sz="1400" dirty="0"/>
            </a:br>
            <a:r>
              <a:rPr lang="en-IN" sz="1800" dirty="0"/>
              <a:t>• Patients are easily allocated to the doctors.</a:t>
            </a:r>
            <a:br>
              <a:rPr lang="en-IN" sz="1800" dirty="0"/>
            </a:br>
            <a:r>
              <a:rPr lang="en-IN" sz="1800" dirty="0"/>
              <a:t>• Doctors search and pharmacy search is possible.</a:t>
            </a:r>
            <a:br>
              <a:rPr lang="en-IN" sz="1800" dirty="0"/>
            </a:br>
            <a:br>
              <a:rPr lang="en-IN" sz="1800" dirty="0"/>
            </a:br>
            <a:endParaRPr lang="en-US" sz="1800" dirty="0"/>
          </a:p>
        </p:txBody>
      </p:sp>
      <p:pic>
        <p:nvPicPr>
          <p:cNvPr id="16" name="Content Placeholder 7">
            <a:extLst>
              <a:ext uri="{FF2B5EF4-FFF2-40B4-BE49-F238E27FC236}">
                <a16:creationId xmlns:a16="http://schemas.microsoft.com/office/drawing/2014/main" id="{472DB91B-0BC3-4630-809F-F181BB9A338A}"/>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0" y="0"/>
            <a:ext cx="7140442" cy="685800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55508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718" y="452718"/>
            <a:ext cx="5394080" cy="1136561"/>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sz="4400" b="1" u="sng" dirty="0">
                <a:latin typeface="Times New Roman" panose="02020603050405020304" pitchFamily="18" charset="0"/>
                <a:cs typeface="Times New Roman" panose="02020603050405020304" pitchFamily="18" charset="0"/>
              </a:rPr>
              <a:t>IN FUTURE </a:t>
            </a:r>
          </a:p>
        </p:txBody>
      </p:sp>
      <p:sp>
        <p:nvSpPr>
          <p:cNvPr id="3" name="Content Placeholder 2"/>
          <p:cNvSpPr>
            <a:spLocks noGrp="1"/>
          </p:cNvSpPr>
          <p:nvPr>
            <p:ph idx="1"/>
          </p:nvPr>
        </p:nvSpPr>
        <p:spPr>
          <a:xfrm>
            <a:off x="291944" y="1687891"/>
            <a:ext cx="6996362" cy="5056220"/>
          </a:xfrm>
        </p:spPr>
        <p:txBody>
          <a:bodyPr>
            <a:normAutofit/>
          </a:bodyPr>
          <a:lstStyle/>
          <a:p>
            <a:r>
              <a:rPr lang="en-IN" dirty="0"/>
              <a:t> In future we will be using block chain technical skills for data privacy. As a example we say that if a patient admit in a hospital for his diseases .</a:t>
            </a:r>
          </a:p>
          <a:p>
            <a:r>
              <a:rPr lang="en-IN" dirty="0"/>
              <a:t>There the doctor and register admin have some question for him .and its recorded by authority  and its store a data base. And second one is the same patient is admit another hospital for another disease .Here the previous hospital does not share the information of the patient with the second hospital.</a:t>
            </a:r>
          </a:p>
          <a:p>
            <a:r>
              <a:rPr lang="en-IN" dirty="0"/>
              <a:t>Here is information blockage and data corrupt. Only the doctor , admin and the patient access the data. The pharmacist will not access the data .He just access the prescription. Only the patient have the main access to share the data with the another hospital.</a:t>
            </a:r>
          </a:p>
          <a:p>
            <a:endParaRPr lang="en-IN" dirty="0">
              <a:solidFill>
                <a:srgbClr val="00B050"/>
              </a:solidFill>
            </a:endParaRP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837" y="1589279"/>
            <a:ext cx="4838163" cy="4863036"/>
          </a:xfrm>
          <a:prstGeom prst="rect">
            <a:avLst/>
          </a:prstGeom>
        </p:spPr>
      </p:pic>
    </p:spTree>
    <p:extLst>
      <p:ext uri="{BB962C8B-B14F-4D97-AF65-F5344CB8AC3E}">
        <p14:creationId xmlns:p14="http://schemas.microsoft.com/office/powerpoint/2010/main" val="81741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32" y="293933"/>
            <a:ext cx="6349283" cy="809412"/>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u="sng" dirty="0"/>
              <a:t>Front End</a:t>
            </a:r>
            <a:endParaRPr lang="en-IN"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335" y="1270770"/>
            <a:ext cx="11642501" cy="5387607"/>
          </a:xfrm>
        </p:spPr>
      </p:pic>
    </p:spTree>
    <p:extLst>
      <p:ext uri="{BB962C8B-B14F-4D97-AF65-F5344CB8AC3E}">
        <p14:creationId xmlns:p14="http://schemas.microsoft.com/office/powerpoint/2010/main" val="105122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979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998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Tree>
    <p:extLst>
      <p:ext uri="{BB962C8B-B14F-4D97-AF65-F5344CB8AC3E}">
        <p14:creationId xmlns:p14="http://schemas.microsoft.com/office/powerpoint/2010/main" val="3179443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C54328-0E3E-40FC-9B9C-E60E585EE030}">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D333AA69-F09C-4769-984A-89F3144473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501</Words>
  <Application>Microsoft Office PowerPoint</Application>
  <PresentationFormat>Widescreen</PresentationFormat>
  <Paragraphs>39</Paragraphs>
  <Slides>24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Bahnschrift SemiLight SemiConde</vt:lpstr>
      <vt:lpstr>Calibri</vt:lpstr>
      <vt:lpstr>Century Gothic</vt:lpstr>
      <vt:lpstr>Times New Roman</vt:lpstr>
      <vt:lpstr>Wingdings 3</vt:lpstr>
      <vt:lpstr>Ion</vt:lpstr>
      <vt:lpstr>                           PRESENTED BY    SUBHAJIT GHOSH  Roll: 10000220058   Reg.:20100010022005   JOTIRMAY SIKDAR  Roll:10000220060 Reg.:201000100220007   RAJIB KUMAR MAJUMDER  Roll: 10000219024  Reg.: 030957   SAPTARSHI MONDAL  Roll: 10000219074    Reg.: 043001</vt:lpstr>
      <vt:lpstr>Motivation</vt:lpstr>
      <vt:lpstr>Literature Review </vt:lpstr>
      <vt:lpstr>PROPOSED METHOD:   To collect most of the information about hospitality and medical services:  • Patients are easily allocated to the doctors. • Doctors search and pharmacy search is possible.  </vt:lpstr>
      <vt:lpstr>IN FUTURE </vt:lpstr>
      <vt:lpstr>Front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2023-03-19T12:43:19Z</dcterms:created>
  <dcterms:modified xsi:type="dcterms:W3CDTF">2023-03-20T07:17:47Z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